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6ADC2E63-59DB-4959-9303-49CB575950D4}" type="datetimeFigureOut">
              <a:rPr lang="en-US" smtClean="0"/>
              <a:pPr/>
              <a:t>5/27/2020</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36FA655-C35C-442C-AA48-9600AFD2B10E}"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DC2E63-59DB-4959-9303-49CB575950D4}" type="datetimeFigureOut">
              <a:rPr lang="en-US" smtClean="0"/>
              <a:pPr/>
              <a:t>5/27/2020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6FA655-C35C-442C-AA48-9600AFD2B10E}"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ADC2E63-59DB-4959-9303-49CB575950D4}" type="datetimeFigureOut">
              <a:rPr lang="en-US" smtClean="0"/>
              <a:pPr/>
              <a:t>5/27/2020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36FA655-C35C-442C-AA48-9600AFD2B10E}"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ADC2E63-59DB-4959-9303-49CB575950D4}" type="datetimeFigureOut">
              <a:rPr lang="en-US" smtClean="0"/>
              <a:pPr/>
              <a:t>5/27/2020</a:t>
            </a:fld>
            <a:endParaRPr lang="en-IN"/>
          </a:p>
        </p:txBody>
      </p:sp>
      <p:sp>
        <p:nvSpPr>
          <p:cNvPr id="9" name="Slide Number Placeholder 8"/>
          <p:cNvSpPr>
            <a:spLocks noGrp="1"/>
          </p:cNvSpPr>
          <p:nvPr>
            <p:ph type="sldNum" sz="quarter" idx="15"/>
          </p:nvPr>
        </p:nvSpPr>
        <p:spPr/>
        <p:txBody>
          <a:bodyPr rtlCol="0"/>
          <a:lstStyle/>
          <a:p>
            <a:fld id="{536FA655-C35C-442C-AA48-9600AFD2B10E}" type="slidenum">
              <a:rPr lang="en-IN" smtClean="0"/>
              <a:pPr/>
              <a:t>‹#›</a:t>
            </a:fld>
            <a:endParaRPr lang="en-IN"/>
          </a:p>
        </p:txBody>
      </p:sp>
      <p:sp>
        <p:nvSpPr>
          <p:cNvPr id="10" name="Footer Placeholder 9"/>
          <p:cNvSpPr>
            <a:spLocks noGrp="1"/>
          </p:cNvSpPr>
          <p:nvPr>
            <p:ph type="ftr" sz="quarter" idx="16"/>
          </p:nvPr>
        </p:nvSpPr>
        <p:spPr/>
        <p:txBody>
          <a:bodyPr rtlCol="0"/>
          <a:lstStyle/>
          <a:p>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6ADC2E63-59DB-4959-9303-49CB575950D4}" type="datetimeFigureOut">
              <a:rPr lang="en-US" smtClean="0"/>
              <a:pPr/>
              <a:t>5/27/2020</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36FA655-C35C-442C-AA48-9600AFD2B10E}"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ADC2E63-59DB-4959-9303-49CB575950D4}" type="datetimeFigureOut">
              <a:rPr lang="en-US" smtClean="0"/>
              <a:pPr/>
              <a:t>5/27/2020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36FA655-C35C-442C-AA48-9600AFD2B10E}" type="slidenum">
              <a:rPr lang="en-IN" smtClean="0"/>
              <a:pPr/>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ADC2E63-59DB-4959-9303-49CB575950D4}" type="datetimeFigureOut">
              <a:rPr lang="en-US" smtClean="0"/>
              <a:pPr/>
              <a:t>5/27/2020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36FA655-C35C-442C-AA48-9600AFD2B10E}" type="slidenum">
              <a:rPr lang="en-IN" smtClean="0"/>
              <a:pPr/>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6ADC2E63-59DB-4959-9303-49CB575950D4}" type="datetimeFigureOut">
              <a:rPr lang="en-US" smtClean="0"/>
              <a:pPr/>
              <a:t>5/27/2020</a:t>
            </a:fld>
            <a:endParaRPr lang="en-IN"/>
          </a:p>
        </p:txBody>
      </p:sp>
      <p:sp>
        <p:nvSpPr>
          <p:cNvPr id="7" name="Slide Number Placeholder 6"/>
          <p:cNvSpPr>
            <a:spLocks noGrp="1"/>
          </p:cNvSpPr>
          <p:nvPr>
            <p:ph type="sldNum" sz="quarter" idx="11"/>
          </p:nvPr>
        </p:nvSpPr>
        <p:spPr/>
        <p:txBody>
          <a:bodyPr rtlCol="0"/>
          <a:lstStyle/>
          <a:p>
            <a:fld id="{536FA655-C35C-442C-AA48-9600AFD2B10E}" type="slidenum">
              <a:rPr lang="en-IN" smtClean="0"/>
              <a:pPr/>
              <a:t>‹#›</a:t>
            </a:fld>
            <a:endParaRPr lang="en-IN"/>
          </a:p>
        </p:txBody>
      </p:sp>
      <p:sp>
        <p:nvSpPr>
          <p:cNvPr id="8" name="Footer Placeholder 7"/>
          <p:cNvSpPr>
            <a:spLocks noGrp="1"/>
          </p:cNvSpPr>
          <p:nvPr>
            <p:ph type="ftr" sz="quarter" idx="12"/>
          </p:nvPr>
        </p:nvSpPr>
        <p:spPr/>
        <p:txBody>
          <a:bodyPr rtlCol="0"/>
          <a:lstStyle/>
          <a:p>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C2E63-59DB-4959-9303-49CB575950D4}" type="datetimeFigureOut">
              <a:rPr lang="en-US" smtClean="0"/>
              <a:pPr/>
              <a:t>5/27/2020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36FA655-C35C-442C-AA48-9600AFD2B10E}"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6ADC2E63-59DB-4959-9303-49CB575950D4}" type="datetimeFigureOut">
              <a:rPr lang="en-US" smtClean="0"/>
              <a:pPr/>
              <a:t>5/27/2020</a:t>
            </a:fld>
            <a:endParaRPr lang="en-IN"/>
          </a:p>
        </p:txBody>
      </p:sp>
      <p:sp>
        <p:nvSpPr>
          <p:cNvPr id="22" name="Slide Number Placeholder 21"/>
          <p:cNvSpPr>
            <a:spLocks noGrp="1"/>
          </p:cNvSpPr>
          <p:nvPr>
            <p:ph type="sldNum" sz="quarter" idx="15"/>
          </p:nvPr>
        </p:nvSpPr>
        <p:spPr/>
        <p:txBody>
          <a:bodyPr rtlCol="0"/>
          <a:lstStyle/>
          <a:p>
            <a:fld id="{536FA655-C35C-442C-AA48-9600AFD2B10E}" type="slidenum">
              <a:rPr lang="en-IN" smtClean="0"/>
              <a:pPr/>
              <a:t>‹#›</a:t>
            </a:fld>
            <a:endParaRPr lang="en-IN"/>
          </a:p>
        </p:txBody>
      </p:sp>
      <p:sp>
        <p:nvSpPr>
          <p:cNvPr id="23" name="Footer Placeholder 22"/>
          <p:cNvSpPr>
            <a:spLocks noGrp="1"/>
          </p:cNvSpPr>
          <p:nvPr>
            <p:ph type="ftr" sz="quarter" idx="16"/>
          </p:nvPr>
        </p:nvSpPr>
        <p:spPr/>
        <p:txBody>
          <a:bodyPr rtlCol="0"/>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6ADC2E63-59DB-4959-9303-49CB575950D4}" type="datetimeFigureOut">
              <a:rPr lang="en-US" smtClean="0"/>
              <a:pPr/>
              <a:t>5/27/2020</a:t>
            </a:fld>
            <a:endParaRPr lang="en-IN"/>
          </a:p>
        </p:txBody>
      </p:sp>
      <p:sp>
        <p:nvSpPr>
          <p:cNvPr id="18" name="Slide Number Placeholder 17"/>
          <p:cNvSpPr>
            <a:spLocks noGrp="1"/>
          </p:cNvSpPr>
          <p:nvPr>
            <p:ph type="sldNum" sz="quarter" idx="11"/>
          </p:nvPr>
        </p:nvSpPr>
        <p:spPr/>
        <p:txBody>
          <a:bodyPr rtlCol="0"/>
          <a:lstStyle/>
          <a:p>
            <a:fld id="{536FA655-C35C-442C-AA48-9600AFD2B10E}" type="slidenum">
              <a:rPr lang="en-IN" smtClean="0"/>
              <a:pPr/>
              <a:t>‹#›</a:t>
            </a:fld>
            <a:endParaRPr lang="en-IN"/>
          </a:p>
        </p:txBody>
      </p:sp>
      <p:sp>
        <p:nvSpPr>
          <p:cNvPr id="21" name="Footer Placeholder 20"/>
          <p:cNvSpPr>
            <a:spLocks noGrp="1"/>
          </p:cNvSpPr>
          <p:nvPr>
            <p:ph type="ftr" sz="quarter" idx="12"/>
          </p:nvPr>
        </p:nvSpPr>
        <p:spPr/>
        <p:txBody>
          <a:bodyPr rtlCol="0"/>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ADC2E63-59DB-4959-9303-49CB575950D4}" type="datetimeFigureOut">
              <a:rPr lang="en-US" smtClean="0"/>
              <a:pPr/>
              <a:t>5/27/2020</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36FA655-C35C-442C-AA48-9600AFD2B10E}"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14678" y="2214554"/>
            <a:ext cx="5243522" cy="1000132"/>
          </a:xfrm>
        </p:spPr>
        <p:txBody>
          <a:bodyPr>
            <a:noAutofit/>
          </a:bodyPr>
          <a:lstStyle/>
          <a:p>
            <a:r>
              <a:rPr lang="en-IN" sz="8800" dirty="0" smtClean="0">
                <a:solidFill>
                  <a:schemeClr val="accent1"/>
                </a:solidFill>
                <a:latin typeface="Algerian" pitchFamily="82" charset="0"/>
              </a:rPr>
              <a:t>Unit -3</a:t>
            </a:r>
            <a:endParaRPr lang="en-IN" sz="8800" dirty="0">
              <a:solidFill>
                <a:schemeClr val="accent1"/>
              </a:solidFill>
              <a:latin typeface="Algerian" pitchFamily="82" charset="0"/>
            </a:endParaRPr>
          </a:p>
        </p:txBody>
      </p:sp>
      <p:sp>
        <p:nvSpPr>
          <p:cNvPr id="3" name="Subtitle 2"/>
          <p:cNvSpPr>
            <a:spLocks noGrp="1"/>
          </p:cNvSpPr>
          <p:nvPr>
            <p:ph type="subTitle" idx="1"/>
          </p:nvPr>
        </p:nvSpPr>
        <p:spPr>
          <a:xfrm>
            <a:off x="2857488" y="4429132"/>
            <a:ext cx="6072230" cy="1000132"/>
          </a:xfrm>
        </p:spPr>
        <p:txBody>
          <a:bodyPr>
            <a:normAutofit/>
          </a:bodyPr>
          <a:lstStyle/>
          <a:p>
            <a:r>
              <a:rPr lang="en-IN" sz="4400" dirty="0" smtClean="0">
                <a:solidFill>
                  <a:schemeClr val="accent1"/>
                </a:solidFill>
                <a:latin typeface="Algerian" pitchFamily="82" charset="0"/>
              </a:rPr>
              <a:t>METHODS</a:t>
            </a:r>
            <a:r>
              <a:rPr lang="en-IN" sz="4400" dirty="0" smtClean="0">
                <a:solidFill>
                  <a:srgbClr val="00B050"/>
                </a:solidFill>
                <a:latin typeface="Algerian" pitchFamily="82" charset="0"/>
              </a:rPr>
              <a:t> </a:t>
            </a:r>
            <a:r>
              <a:rPr lang="en-IN" sz="4400" dirty="0" smtClean="0">
                <a:solidFill>
                  <a:schemeClr val="accent1"/>
                </a:solidFill>
                <a:latin typeface="Algerian" pitchFamily="82" charset="0"/>
              </a:rPr>
              <a:t>OF COSTING</a:t>
            </a:r>
            <a:endParaRPr lang="en-IN" sz="4400" dirty="0">
              <a:solidFill>
                <a:schemeClr val="accent1"/>
              </a:solidFill>
              <a:latin typeface="Algerian" pitchFamily="8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solidFill>
                  <a:schemeClr val="accent1"/>
                </a:solidFill>
              </a:rPr>
              <a:t>5] Contract Costing</a:t>
            </a:r>
            <a:r>
              <a:rPr lang="en-IN" b="1" dirty="0" smtClean="0"/>
              <a:t/>
            </a:r>
            <a:br>
              <a:rPr lang="en-IN" b="1" dirty="0" smtClean="0"/>
            </a:br>
            <a:endParaRPr lang="en-IN" dirty="0"/>
          </a:p>
        </p:txBody>
      </p:sp>
      <p:sp>
        <p:nvSpPr>
          <p:cNvPr id="3" name="Content Placeholder 2"/>
          <p:cNvSpPr>
            <a:spLocks noGrp="1"/>
          </p:cNvSpPr>
          <p:nvPr>
            <p:ph sz="quarter" idx="1"/>
          </p:nvPr>
        </p:nvSpPr>
        <p:spPr>
          <a:xfrm>
            <a:off x="457200" y="1600200"/>
            <a:ext cx="7972452" cy="4873752"/>
          </a:xfrm>
        </p:spPr>
        <p:txBody>
          <a:bodyPr/>
          <a:lstStyle/>
          <a:p>
            <a:pPr algn="just"/>
            <a:r>
              <a:rPr lang="en-IN" dirty="0" smtClean="0"/>
              <a:t>To work out the cost of a contract undertaken we employ contract costing. So it will help us track the costs of a specific contract with a specific customer.</a:t>
            </a:r>
          </a:p>
          <a:p>
            <a:pPr algn="just">
              <a:buNone/>
            </a:pPr>
            <a:endParaRPr lang="en-IN" dirty="0" smtClean="0"/>
          </a:p>
          <a:p>
            <a:pPr algn="just"/>
            <a:r>
              <a:rPr lang="en-IN" dirty="0" smtClean="0"/>
              <a:t>These methods of costing are mainly used for construction contracts, like the construction of complexes, highways, bridges, dams etc.</a:t>
            </a:r>
          </a:p>
          <a:p>
            <a:pPr algn="just">
              <a:buNone/>
            </a:pPr>
            <a:endParaRPr lang="en-IN" dirty="0" smtClean="0"/>
          </a:p>
          <a:p>
            <a:pPr algn="just"/>
            <a:r>
              <a:rPr lang="en-IN" dirty="0" smtClean="0"/>
              <a:t>As you can see there are a lot of similarities between job costing and contract costing. But job costing is usually for a shorter period</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9241" y="2967335"/>
            <a:ext cx="6808907" cy="923330"/>
          </a:xfrm>
          <a:prstGeom prst="rect">
            <a:avLst/>
          </a:prstGeom>
          <a:noFill/>
        </p:spPr>
        <p:txBody>
          <a:bodyPr wrap="square" lIns="91440" tIns="45720" rIns="91440" bIns="45720">
            <a:spAutoFit/>
          </a:bodyPr>
          <a:lstStyle/>
          <a:p>
            <a:pPr algn="ctr"/>
            <a:r>
              <a:rPr lang="en-US" sz="5400" b="1" spc="300" dirty="0" smtClean="0">
                <a:ln w="11430" cmpd="sng">
                  <a:solidFill>
                    <a:schemeClr val="accent1">
                      <a:tint val="10000"/>
                    </a:schemeClr>
                  </a:solidFill>
                  <a:prstDash val="solid"/>
                  <a:miter lim="800000"/>
                </a:ln>
                <a:solidFill>
                  <a:schemeClr val="accent1">
                    <a:lumMod val="75000"/>
                  </a:schemeClr>
                </a:solidFill>
                <a:effectLst>
                  <a:glow rad="45500">
                    <a:schemeClr val="accent1">
                      <a:satMod val="220000"/>
                      <a:alpha val="35000"/>
                    </a:schemeClr>
                  </a:glow>
                </a:effectLst>
              </a:rPr>
              <a:t>THANK YOU</a:t>
            </a:r>
            <a:endParaRPr lang="en-US" sz="5400" b="1" dirty="0">
              <a:solidFill>
                <a:schemeClr val="accent1">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smtClean="0">
                <a:solidFill>
                  <a:schemeClr val="accent1"/>
                </a:solidFill>
              </a:rPr>
              <a:t>Methods of Costing </a:t>
            </a:r>
            <a:endParaRPr lang="en-IN" sz="3600" dirty="0">
              <a:solidFill>
                <a:schemeClr val="accent1"/>
              </a:solidFill>
            </a:endParaRPr>
          </a:p>
        </p:txBody>
      </p:sp>
      <p:sp>
        <p:nvSpPr>
          <p:cNvPr id="3" name="Content Placeholder 2"/>
          <p:cNvSpPr>
            <a:spLocks noGrp="1"/>
          </p:cNvSpPr>
          <p:nvPr>
            <p:ph sz="quarter" idx="1"/>
          </p:nvPr>
        </p:nvSpPr>
        <p:spPr/>
        <p:txBody>
          <a:bodyPr/>
          <a:lstStyle/>
          <a:p>
            <a:pPr algn="just"/>
            <a:r>
              <a:rPr lang="en-IN" dirty="0" smtClean="0"/>
              <a:t>Every business and organization has different nature and characteristics. So it also needs to employ different costing systems to ascertain the cost of their products. So let us look at some of the most common and popular methods of costing.</a:t>
            </a:r>
          </a:p>
          <a:p>
            <a:r>
              <a:rPr lang="en-IN" dirty="0" smtClean="0"/>
              <a:t>Job costing.</a:t>
            </a:r>
          </a:p>
          <a:p>
            <a:r>
              <a:rPr lang="en-IN" dirty="0" smtClean="0"/>
              <a:t>Batch costing. </a:t>
            </a:r>
          </a:p>
          <a:p>
            <a:r>
              <a:rPr lang="en-IN" dirty="0" smtClean="0"/>
              <a:t>Process costing.</a:t>
            </a:r>
          </a:p>
          <a:p>
            <a:r>
              <a:rPr lang="en-IN" dirty="0" smtClean="0"/>
              <a:t>Operating costing.</a:t>
            </a:r>
          </a:p>
          <a:p>
            <a:r>
              <a:rPr lang="en-IN" dirty="0" smtClean="0"/>
              <a:t>Contract costing.</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7467600" cy="1071570"/>
          </a:xfrm>
        </p:spPr>
        <p:txBody>
          <a:bodyPr/>
          <a:lstStyle/>
          <a:p>
            <a:r>
              <a:rPr lang="en-IN" b="1" u="sng" dirty="0" smtClean="0">
                <a:solidFill>
                  <a:schemeClr val="accent1"/>
                </a:solidFill>
              </a:rPr>
              <a:t>1] Job Costing</a:t>
            </a:r>
            <a:r>
              <a:rPr lang="en-IN" b="1" dirty="0" smtClean="0"/>
              <a:t/>
            </a:r>
            <a:br>
              <a:rPr lang="en-IN" b="1" dirty="0" smtClean="0"/>
            </a:br>
            <a:endParaRPr lang="en-IN" dirty="0"/>
          </a:p>
        </p:txBody>
      </p:sp>
      <p:sp>
        <p:nvSpPr>
          <p:cNvPr id="3" name="Content Placeholder 2"/>
          <p:cNvSpPr>
            <a:spLocks noGrp="1"/>
          </p:cNvSpPr>
          <p:nvPr>
            <p:ph sz="quarter" idx="1"/>
          </p:nvPr>
        </p:nvSpPr>
        <p:spPr>
          <a:xfrm>
            <a:off x="457200" y="2071678"/>
            <a:ext cx="7758138" cy="3429024"/>
          </a:xfrm>
        </p:spPr>
        <p:txBody>
          <a:bodyPr>
            <a:normAutofit/>
          </a:bodyPr>
          <a:lstStyle/>
          <a:p>
            <a:pPr algn="just"/>
            <a:r>
              <a:rPr lang="en-IN" dirty="0" smtClean="0">
                <a:latin typeface="Times New Roman" pitchFamily="18" charset="0"/>
                <a:cs typeface="Times New Roman" pitchFamily="18" charset="0"/>
              </a:rPr>
              <a:t>Many firms and businesses work on a job work basis. In such cases, we use the job costing method. Here the cost is assigned to a specific job, assignment etc.</a:t>
            </a:r>
          </a:p>
          <a:p>
            <a:pPr algn="just">
              <a:buNone/>
            </a:pPr>
            <a:endParaRPr lang="en-IN" dirty="0" smtClean="0">
              <a:latin typeface="Times New Roman" pitchFamily="18" charset="0"/>
              <a:cs typeface="Times New Roman" pitchFamily="18" charset="0"/>
            </a:endParaRPr>
          </a:p>
          <a:p>
            <a:pPr algn="just"/>
            <a:r>
              <a:rPr lang="en-IN" dirty="0" smtClean="0">
                <a:latin typeface="Times New Roman" pitchFamily="18" charset="0"/>
                <a:cs typeface="Times New Roman" pitchFamily="18" charset="0"/>
              </a:rPr>
              <a:t>There is no pre-production here, each order is made to the specifications needed. If the system is implemented accurately we can find the profitability of each job. Some important features of job costing are,</a:t>
            </a:r>
          </a:p>
          <a:p>
            <a:pPr algn="just"/>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0"/>
            <a:r>
              <a:rPr lang="en-IN" dirty="0" smtClean="0">
                <a:latin typeface="Times New Roman" pitchFamily="18" charset="0"/>
                <a:cs typeface="Times New Roman" pitchFamily="18" charset="0"/>
              </a:rPr>
              <a:t>It concerns itself with specific order costing, </a:t>
            </a:r>
            <a:r>
              <a:rPr lang="en-IN" dirty="0" err="1" smtClean="0">
                <a:latin typeface="Times New Roman" pitchFamily="18" charset="0"/>
                <a:cs typeface="Times New Roman" pitchFamily="18" charset="0"/>
              </a:rPr>
              <a:t>i.e</a:t>
            </a:r>
            <a:r>
              <a:rPr lang="en-IN" dirty="0" smtClean="0">
                <a:latin typeface="Times New Roman" pitchFamily="18" charset="0"/>
                <a:cs typeface="Times New Roman" pitchFamily="18" charset="0"/>
              </a:rPr>
              <a:t> the cost of each order or job regardless of the time taken to finish the job. But usually, the duration of each job is relatively short.</a:t>
            </a:r>
          </a:p>
          <a:p>
            <a:pPr lvl="0">
              <a:buNone/>
            </a:pPr>
            <a:endParaRPr lang="en-IN"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The costs are collected at the completion of the job.</a:t>
            </a:r>
          </a:p>
          <a:p>
            <a:pPr lvl="0">
              <a:buNone/>
            </a:pPr>
            <a:endParaRPr lang="en-IN"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Prime costs are traced and overheads are assigned to each job on some appropriate proportionate basis.</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solidFill>
                  <a:schemeClr val="accent1"/>
                </a:solidFill>
              </a:rPr>
              <a:t>2] Batch Costing</a:t>
            </a:r>
            <a:r>
              <a:rPr lang="en-IN" b="1" dirty="0" smtClean="0"/>
              <a:t/>
            </a:r>
            <a:br>
              <a:rPr lang="en-IN" b="1" dirty="0" smtClean="0"/>
            </a:br>
            <a:endParaRPr lang="en-IN" dirty="0"/>
          </a:p>
        </p:txBody>
      </p:sp>
      <p:sp>
        <p:nvSpPr>
          <p:cNvPr id="3" name="Content Placeholder 2"/>
          <p:cNvSpPr>
            <a:spLocks noGrp="1"/>
          </p:cNvSpPr>
          <p:nvPr>
            <p:ph sz="quarter" idx="1"/>
          </p:nvPr>
        </p:nvSpPr>
        <p:spPr>
          <a:xfrm>
            <a:off x="457200" y="1285860"/>
            <a:ext cx="7829576" cy="5188092"/>
          </a:xfrm>
        </p:spPr>
        <p:txBody>
          <a:bodyPr>
            <a:normAutofit/>
          </a:bodyPr>
          <a:lstStyle/>
          <a:p>
            <a:pPr algn="just"/>
            <a:r>
              <a:rPr lang="en-IN" dirty="0" smtClean="0"/>
              <a:t>Batch costing is used when the goods are not produced to demand but are pre-produced. Here the production process is continuous and occurs in batches.</a:t>
            </a:r>
          </a:p>
          <a:p>
            <a:pPr algn="just">
              <a:buNone/>
            </a:pPr>
            <a:endParaRPr lang="en-IN" dirty="0" smtClean="0"/>
          </a:p>
          <a:p>
            <a:pPr algn="just"/>
            <a:r>
              <a:rPr lang="en-IN" dirty="0" smtClean="0"/>
              <a:t>These batches may be for a specific order or some pre-determined quantity. In this system, the goods are more or less uniform.</a:t>
            </a:r>
          </a:p>
          <a:p>
            <a:pPr algn="just">
              <a:buNone/>
            </a:pPr>
            <a:endParaRPr lang="en-IN"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571472" y="642918"/>
            <a:ext cx="8215338" cy="4873625"/>
          </a:xfrm>
        </p:spPr>
        <p:txBody>
          <a:bodyPr/>
          <a:lstStyle/>
          <a:p>
            <a:pPr algn="just"/>
            <a:r>
              <a:rPr lang="en-IN" dirty="0" smtClean="0"/>
              <a:t>The total cost incurred during the production of one such batch of goods is divided by the number of units produced to give us the cost per unit.</a:t>
            </a:r>
          </a:p>
          <a:p>
            <a:pPr algn="just">
              <a:buNone/>
            </a:pPr>
            <a:endParaRPr lang="en-IN" dirty="0" smtClean="0"/>
          </a:p>
          <a:p>
            <a:pPr algn="just"/>
            <a:r>
              <a:rPr lang="en-IN" dirty="0" smtClean="0"/>
              <a:t>This method is very useful for consumer electronic goods such as televisions, washing machines etc.</a:t>
            </a:r>
          </a:p>
          <a:p>
            <a:pPr algn="just">
              <a:buNone/>
            </a:pP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solidFill>
                  <a:schemeClr val="accent1"/>
                </a:solidFill>
              </a:rPr>
              <a:t>3] Process Costing</a:t>
            </a:r>
            <a:endParaRPr lang="en-IN" b="1" u="sng" dirty="0">
              <a:solidFill>
                <a:schemeClr val="accent1"/>
              </a:solidFill>
            </a:endParaRPr>
          </a:p>
        </p:txBody>
      </p:sp>
      <p:sp>
        <p:nvSpPr>
          <p:cNvPr id="3" name="Content Placeholder 2"/>
          <p:cNvSpPr>
            <a:spLocks noGrp="1"/>
          </p:cNvSpPr>
          <p:nvPr>
            <p:ph sz="quarter" idx="1"/>
          </p:nvPr>
        </p:nvSpPr>
        <p:spPr>
          <a:xfrm>
            <a:off x="457200" y="2285992"/>
            <a:ext cx="7467600" cy="4187960"/>
          </a:xfrm>
        </p:spPr>
        <p:txBody>
          <a:bodyPr/>
          <a:lstStyle/>
          <a:p>
            <a:pPr algn="just"/>
            <a:r>
              <a:rPr lang="en-IN" dirty="0" smtClean="0"/>
              <a:t>This is one of the most popular methods of costing. There are many goods that are produced continuously.</a:t>
            </a:r>
          </a:p>
          <a:p>
            <a:pPr algn="just"/>
            <a:endParaRPr lang="en-IN" dirty="0" smtClean="0"/>
          </a:p>
          <a:p>
            <a:pPr algn="just"/>
            <a:r>
              <a:rPr lang="en-IN" dirty="0" smtClean="0"/>
              <a:t>These goods are homogeneous and are usually produced in huge quantities. So the method of process costing is used to find the cost of production of each unit</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a:r>
              <a:rPr lang="en-IN" dirty="0" smtClean="0"/>
              <a:t>In continuous processing, the output of one process becomes the input of the next process and so on until we achieve our finished product.</a:t>
            </a:r>
          </a:p>
          <a:p>
            <a:pPr algn="just">
              <a:buNone/>
            </a:pPr>
            <a:endParaRPr lang="en-IN" dirty="0" smtClean="0"/>
          </a:p>
          <a:p>
            <a:pPr algn="just"/>
            <a:r>
              <a:rPr lang="en-IN" dirty="0" smtClean="0"/>
              <a:t>So for the purposes, we find out the costs of each process and divided it by the number of units produced in this process. Some examples of products that use process costing are sugar, edible oil, chemicals, salt etc.</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u="sng" dirty="0" smtClean="0">
                <a:solidFill>
                  <a:schemeClr val="accent1"/>
                </a:solidFill>
              </a:rPr>
              <a:t>4] Operating Costing</a:t>
            </a:r>
            <a:endParaRPr lang="en-IN" b="1" u="sng" dirty="0">
              <a:solidFill>
                <a:schemeClr val="accent1"/>
              </a:solidFill>
            </a:endParaRPr>
          </a:p>
        </p:txBody>
      </p:sp>
      <p:sp>
        <p:nvSpPr>
          <p:cNvPr id="3" name="Content Placeholder 2"/>
          <p:cNvSpPr>
            <a:spLocks noGrp="1"/>
          </p:cNvSpPr>
          <p:nvPr>
            <p:ph sz="quarter" idx="1"/>
          </p:nvPr>
        </p:nvSpPr>
        <p:spPr/>
        <p:txBody>
          <a:bodyPr/>
          <a:lstStyle/>
          <a:p>
            <a:pPr algn="just"/>
            <a:r>
              <a:rPr lang="en-IN" dirty="0" smtClean="0"/>
              <a:t>Among all the methods of costing, the one best suited to the service sector is operating costing. We use operating costs to calculate the cost of the services provided to the customers.</a:t>
            </a:r>
          </a:p>
          <a:p>
            <a:pPr algn="just">
              <a:buNone/>
            </a:pPr>
            <a:endParaRPr lang="en-IN" dirty="0" smtClean="0"/>
          </a:p>
          <a:p>
            <a:pPr algn="just"/>
            <a:r>
              <a:rPr lang="en-IN" dirty="0" smtClean="0"/>
              <a:t>The service must be uniform service provided to all customers, not specialized services. And to ascertain the cost we average the total cost over the total services rendered</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TotalTime>
  <Words>592</Words>
  <Application>Microsoft Office PowerPoint</Application>
  <PresentationFormat>On-screen Show (4:3)</PresentationFormat>
  <Paragraphs>43</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Unit -3</vt:lpstr>
      <vt:lpstr>Methods of Costing </vt:lpstr>
      <vt:lpstr>1] Job Costing </vt:lpstr>
      <vt:lpstr>Slide 4</vt:lpstr>
      <vt:lpstr>2] Batch Costing </vt:lpstr>
      <vt:lpstr>Slide 6</vt:lpstr>
      <vt:lpstr>3] Process Costing</vt:lpstr>
      <vt:lpstr>Slide 8</vt:lpstr>
      <vt:lpstr>4] Operating Costing</vt:lpstr>
      <vt:lpstr>5] Contract Costing </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-3</dc:title>
  <dc:creator>PERSONAL</dc:creator>
  <cp:lastModifiedBy>PERSONAL</cp:lastModifiedBy>
  <cp:revision>6</cp:revision>
  <dcterms:created xsi:type="dcterms:W3CDTF">2020-05-19T15:27:42Z</dcterms:created>
  <dcterms:modified xsi:type="dcterms:W3CDTF">2020-05-27T14:47:49Z</dcterms:modified>
</cp:coreProperties>
</file>